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71" r:id="rId2"/>
    <p:sldId id="260" r:id="rId3"/>
    <p:sldId id="267" r:id="rId4"/>
    <p:sldId id="268" r:id="rId5"/>
    <p:sldId id="269" r:id="rId6"/>
    <p:sldId id="27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BC9B"/>
    <a:srgbClr val="503934"/>
    <a:srgbClr val="7C4D25"/>
    <a:srgbClr val="2C3C4F"/>
    <a:srgbClr val="39464E"/>
    <a:srgbClr val="29C1AF"/>
    <a:srgbClr val="3CD6C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08"/>
    <p:restoredTop sz="94599"/>
  </p:normalViewPr>
  <p:slideViewPr>
    <p:cSldViewPr>
      <p:cViewPr>
        <p:scale>
          <a:sx n="101" d="100"/>
          <a:sy n="101" d="100"/>
        </p:scale>
        <p:origin x="-252" y="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pPr/>
              <a:t>1/29/2018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81475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397368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357408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047435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86350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899738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50673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 smtClean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None/>
            </a:pPr>
            <a:r>
              <a:rPr lang="el-GR" sz="36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Μη Επανδρωμένα Εναέρια Οχήματα</a:t>
            </a:r>
            <a:endParaRPr lang="pt-BR" sz="3600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42910" y="4143380"/>
            <a:ext cx="77768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3000" b="1" spc="300" dirty="0" smtClean="0">
                <a:solidFill>
                  <a:srgbClr val="54BC9B"/>
                </a:solidFill>
              </a:rPr>
              <a:t>Εφαρμογές</a:t>
            </a:r>
            <a:r>
              <a:rPr lang="pt-BR" sz="3000" b="1" spc="300" dirty="0" smtClean="0">
                <a:solidFill>
                  <a:srgbClr val="54BC9B"/>
                </a:solidFill>
              </a:rPr>
              <a:t>: </a:t>
            </a:r>
            <a:r>
              <a:rPr lang="el-GR" sz="3000" b="1" spc="300" dirty="0" smtClean="0">
                <a:solidFill>
                  <a:srgbClr val="54BC9B"/>
                </a:solidFill>
              </a:rPr>
              <a:t>Καταπολέμηση Λαθροθηρίας</a:t>
            </a:r>
            <a:endParaRPr lang="en-US" sz="3000" b="1" spc="300" dirty="0">
              <a:solidFill>
                <a:srgbClr val="54BC9B"/>
              </a:solidFill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1088" y="5865543"/>
            <a:ext cx="1901824" cy="542514"/>
          </a:xfrm>
          <a:prstGeom prst="rect">
            <a:avLst/>
          </a:prstGeom>
        </p:spPr>
      </p:pic>
      <p:pic>
        <p:nvPicPr>
          <p:cNvPr id="21" name="Imagem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9148" y="1798180"/>
            <a:ext cx="825703" cy="7667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pt-BR" sz="5500" b="1" spc="600" dirty="0" smtClean="0">
                <a:solidFill>
                  <a:srgbClr val="2C3C4F"/>
                </a:solidFill>
                <a:latin typeface="+mj-lt"/>
                <a:ea typeface="Andale Mono" charset="0"/>
                <a:cs typeface="Andale Mono" charset="0"/>
              </a:rPr>
              <a:t>?</a:t>
            </a: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1412776"/>
            <a:ext cx="777686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b="1" spc="100" dirty="0" smtClean="0">
                <a:solidFill>
                  <a:srgbClr val="54BC9B"/>
                </a:solidFill>
              </a:rPr>
              <a:t>ον Ιούνιο του 2012, το Παγκόσμιο Ταμείο για τη Φύση (WWF) ανακοίνωσε ότι θα ξεκινήσει να χρησιμοποιεί UAV στο Νεπάλ για να βοηθήσει τις προσπάθειες διατήρησης.</a:t>
            </a:r>
            <a:endParaRPr lang="en-US" sz="2400" b="1" spc="100" dirty="0">
              <a:solidFill>
                <a:srgbClr val="54BC9B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34000" y="620688"/>
            <a:ext cx="8676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32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Καταπολέμηση Λαθροθηρίας</a:t>
            </a:r>
            <a:endParaRPr lang="en-US" sz="3200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2465" y="3018531"/>
            <a:ext cx="4879069" cy="325430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419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pt-BR" sz="5500" b="1" spc="600" dirty="0" smtClean="0">
                <a:solidFill>
                  <a:srgbClr val="2C3C4F"/>
                </a:solidFill>
                <a:latin typeface="+mj-lt"/>
                <a:ea typeface="Andale Mono" charset="0"/>
                <a:cs typeface="Andale Mono" charset="0"/>
              </a:rPr>
              <a:t>?</a:t>
            </a: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1412776"/>
            <a:ext cx="777686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b="1" spc="100" dirty="0" smtClean="0">
                <a:solidFill>
                  <a:srgbClr val="54BC9B"/>
                </a:solidFill>
              </a:rPr>
              <a:t>Τον Αύγουστο του 2012, τα UAV χρησιμοποιήθηκαν από μέλη της Εταιρείας Διατήρησης </a:t>
            </a:r>
            <a:r>
              <a:rPr lang="el-GR" sz="2400" b="1" spc="100" dirty="0" err="1" smtClean="0">
                <a:solidFill>
                  <a:srgbClr val="54BC9B"/>
                </a:solidFill>
              </a:rPr>
              <a:t>Shepherd</a:t>
            </a:r>
            <a:r>
              <a:rPr lang="el-GR" sz="2400" b="1" spc="100" dirty="0" smtClean="0">
                <a:solidFill>
                  <a:srgbClr val="54BC9B"/>
                </a:solidFill>
              </a:rPr>
              <a:t> </a:t>
            </a:r>
            <a:r>
              <a:rPr lang="el-GR" sz="2400" b="1" spc="100" dirty="0" err="1" smtClean="0">
                <a:solidFill>
                  <a:srgbClr val="54BC9B"/>
                </a:solidFill>
              </a:rPr>
              <a:t>Sea</a:t>
            </a:r>
            <a:r>
              <a:rPr lang="el-GR" sz="2400" b="1" spc="100" dirty="0" smtClean="0">
                <a:solidFill>
                  <a:srgbClr val="54BC9B"/>
                </a:solidFill>
              </a:rPr>
              <a:t> στη Ναμίμπια για να τεκμηριώσουν την ετήσια σφαγή </a:t>
            </a:r>
            <a:r>
              <a:rPr lang="el-GR" sz="2400" b="1" spc="100" dirty="0" smtClean="0">
                <a:solidFill>
                  <a:srgbClr val="54BC9B"/>
                </a:solidFill>
              </a:rPr>
              <a:t>ν φωκιών</a:t>
            </a:r>
            <a:endParaRPr lang="pt-BR" sz="2400" b="1" spc="100" dirty="0">
              <a:solidFill>
                <a:srgbClr val="54BC9B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34000" y="620688"/>
            <a:ext cx="8676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32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Καταπολέμηση Λαθροθηρίας</a:t>
            </a:r>
            <a:endParaRPr lang="en-US" sz="32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7812"/>
          <a:stretch/>
        </p:blipFill>
        <p:spPr>
          <a:xfrm>
            <a:off x="2047333" y="3086656"/>
            <a:ext cx="5049333" cy="298204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1657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pt-BR" sz="5500" b="1" spc="600" dirty="0" smtClean="0">
                <a:solidFill>
                  <a:srgbClr val="2C3C4F"/>
                </a:solidFill>
                <a:latin typeface="+mj-lt"/>
                <a:ea typeface="Andale Mono" charset="0"/>
                <a:cs typeface="Andale Mono" charset="0"/>
              </a:rPr>
              <a:t>?</a:t>
            </a: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1683965"/>
            <a:ext cx="777686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800" b="1" spc="100" dirty="0" smtClean="0">
                <a:solidFill>
                  <a:srgbClr val="54BC9B"/>
                </a:solidFill>
              </a:rPr>
              <a:t>Τον </a:t>
            </a:r>
            <a:r>
              <a:rPr lang="el-GR" sz="2800" b="1" spc="100" dirty="0" smtClean="0">
                <a:solidFill>
                  <a:srgbClr val="54BC9B"/>
                </a:solidFill>
              </a:rPr>
              <a:t>Δεκέμβριο του 2013, το </a:t>
            </a:r>
            <a:r>
              <a:rPr lang="el-GR" sz="2800" b="1" spc="100" dirty="0" err="1" smtClean="0">
                <a:solidFill>
                  <a:srgbClr val="54BC9B"/>
                </a:solidFill>
              </a:rPr>
              <a:t>Falcon</a:t>
            </a:r>
            <a:r>
              <a:rPr lang="el-GR" sz="2800" b="1" spc="100" dirty="0" smtClean="0">
                <a:solidFill>
                  <a:srgbClr val="54BC9B"/>
                </a:solidFill>
              </a:rPr>
              <a:t> UAV επιλέχθηκε από την κυβέρνηση της Ναμίμπια και το WWF για να βοηθήσει στην καταπολέμηση της φονικής λαθροθηρίας.</a:t>
            </a:r>
            <a:endParaRPr lang="pt-BR" sz="2800" b="1" spc="100" dirty="0">
              <a:solidFill>
                <a:srgbClr val="54BC9B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34000" y="620688"/>
            <a:ext cx="8676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32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Καταπολέμηση Λαθροθηρίας</a:t>
            </a:r>
            <a:endParaRPr lang="en-US" sz="3200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4546" y="3643314"/>
            <a:ext cx="5134676" cy="217925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80997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pt-BR" sz="5500" b="1" spc="600" dirty="0" smtClean="0">
                <a:solidFill>
                  <a:srgbClr val="2C3C4F"/>
                </a:solidFill>
                <a:latin typeface="+mj-lt"/>
                <a:ea typeface="Andale Mono" charset="0"/>
                <a:cs typeface="Andale Mono" charset="0"/>
              </a:rPr>
              <a:t>?</a:t>
            </a: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2276872"/>
            <a:ext cx="777686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800" b="1" spc="100" dirty="0" smtClean="0">
                <a:solidFill>
                  <a:srgbClr val="54BC9B"/>
                </a:solidFill>
              </a:rPr>
              <a:t>Το 2012, το </a:t>
            </a:r>
            <a:r>
              <a:rPr lang="el-GR" sz="2800" b="1" spc="100" dirty="0" err="1" smtClean="0">
                <a:solidFill>
                  <a:srgbClr val="54BC9B"/>
                </a:solidFill>
              </a:rPr>
              <a:t>WWFund</a:t>
            </a:r>
            <a:r>
              <a:rPr lang="el-GR" sz="2800" b="1" spc="100" dirty="0" smtClean="0">
                <a:solidFill>
                  <a:srgbClr val="54BC9B"/>
                </a:solidFill>
              </a:rPr>
              <a:t> παρείχε δύο </a:t>
            </a:r>
            <a:r>
              <a:rPr lang="el-GR" sz="2800" b="1" spc="100" dirty="0" err="1" smtClean="0">
                <a:solidFill>
                  <a:srgbClr val="54BC9B"/>
                </a:solidFill>
              </a:rPr>
              <a:t>UAVs</a:t>
            </a:r>
            <a:r>
              <a:rPr lang="el-GR" sz="2800" b="1" spc="100" dirty="0" smtClean="0">
                <a:solidFill>
                  <a:srgbClr val="54BC9B"/>
                </a:solidFill>
              </a:rPr>
              <a:t> FPV </a:t>
            </a:r>
            <a:r>
              <a:rPr lang="el-GR" sz="2800" b="1" spc="100" dirty="0" err="1" smtClean="0">
                <a:solidFill>
                  <a:srgbClr val="54BC9B"/>
                </a:solidFill>
              </a:rPr>
              <a:t>Raptor</a:t>
            </a:r>
            <a:r>
              <a:rPr lang="el-GR" sz="2800" b="1" spc="100" dirty="0" smtClean="0">
                <a:solidFill>
                  <a:srgbClr val="54BC9B"/>
                </a:solidFill>
              </a:rPr>
              <a:t> 1.6 στα εθνικά πάρκα του Νεπάλ. Αυτά τα UAV χρησιμοποιήθηκαν για την παρακολούθηση των ρινόκερων, των τίγρεων και των ελεφάντων και την αποτροπή των </a:t>
            </a:r>
            <a:r>
              <a:rPr lang="el-GR" sz="2800" b="1" spc="100" dirty="0" err="1" smtClean="0">
                <a:solidFill>
                  <a:srgbClr val="54BC9B"/>
                </a:solidFill>
              </a:rPr>
              <a:t>λαθροθήρων</a:t>
            </a:r>
            <a:r>
              <a:rPr lang="el-GR" sz="2800" b="1" spc="100" dirty="0" smtClean="0">
                <a:solidFill>
                  <a:srgbClr val="54BC9B"/>
                </a:solidFill>
              </a:rPr>
              <a:t>. </a:t>
            </a:r>
            <a:r>
              <a:rPr lang="el-GR" sz="2800" b="1" spc="100" dirty="0" smtClean="0">
                <a:solidFill>
                  <a:srgbClr val="54BC9B"/>
                </a:solidFill>
              </a:rPr>
              <a:t>Τα UAV εξοπλίστηκαν με </a:t>
            </a:r>
            <a:r>
              <a:rPr lang="el-GR" sz="2800" b="1" spc="100" dirty="0" smtClean="0">
                <a:solidFill>
                  <a:srgbClr val="54BC9B"/>
                </a:solidFill>
              </a:rPr>
              <a:t>κάμερες </a:t>
            </a:r>
            <a:r>
              <a:rPr lang="en-US" sz="2800" b="1" spc="100" dirty="0" smtClean="0">
                <a:solidFill>
                  <a:srgbClr val="54BC9B"/>
                </a:solidFill>
              </a:rPr>
              <a:t>time-lapse</a:t>
            </a:r>
            <a:r>
              <a:rPr lang="el-GR" sz="2800" b="1" spc="100" dirty="0" smtClean="0">
                <a:solidFill>
                  <a:srgbClr val="54BC9B"/>
                </a:solidFill>
              </a:rPr>
              <a:t> </a:t>
            </a:r>
            <a:r>
              <a:rPr lang="el-GR" sz="2800" b="1" spc="100" dirty="0" smtClean="0">
                <a:solidFill>
                  <a:srgbClr val="54BC9B"/>
                </a:solidFill>
              </a:rPr>
              <a:t>και μπορούσαν να πετάξουν για 18 μίλια στα 650 πόδια.</a:t>
            </a:r>
            <a:endParaRPr lang="pt-BR" sz="2800" b="1" spc="100" dirty="0">
              <a:solidFill>
                <a:srgbClr val="54BC9B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34000" y="620688"/>
            <a:ext cx="8676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32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Καταπολέμηση Λαθροθηρίας</a:t>
            </a: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122042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pt-BR" sz="5500" b="1" spc="600" dirty="0" smtClean="0">
                <a:solidFill>
                  <a:srgbClr val="2C3C4F"/>
                </a:solidFill>
                <a:latin typeface="+mj-lt"/>
                <a:ea typeface="Andale Mono" charset="0"/>
                <a:cs typeface="Andale Mono" charset="0"/>
              </a:rPr>
              <a:t>?</a:t>
            </a: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2276872"/>
            <a:ext cx="777686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800" b="1" spc="100" dirty="0" smtClean="0">
                <a:solidFill>
                  <a:srgbClr val="54BC9B"/>
                </a:solidFill>
              </a:rPr>
              <a:t>Τον Μάρτιο του 2013, η </a:t>
            </a:r>
            <a:r>
              <a:rPr lang="el-GR" sz="2800" b="1" spc="100" dirty="0" err="1" smtClean="0">
                <a:solidFill>
                  <a:srgbClr val="54BC9B"/>
                </a:solidFill>
              </a:rPr>
              <a:t>ShadowView</a:t>
            </a:r>
            <a:r>
              <a:rPr lang="el-GR" sz="2800" b="1" spc="100" dirty="0" smtClean="0">
                <a:solidFill>
                  <a:srgbClr val="54BC9B"/>
                </a:solidFill>
              </a:rPr>
              <a:t>, μη κερδοσκοπικού </a:t>
            </a:r>
            <a:r>
              <a:rPr lang="el-GR" sz="2800" b="1" spc="100" dirty="0" smtClean="0">
                <a:solidFill>
                  <a:srgbClr val="54BC9B"/>
                </a:solidFill>
              </a:rPr>
              <a:t>χαρακτήρα, </a:t>
            </a:r>
            <a:r>
              <a:rPr lang="el-GR" sz="2800" b="1" spc="100" dirty="0" smtClean="0">
                <a:solidFill>
                  <a:srgbClr val="54BC9B"/>
                </a:solidFill>
              </a:rPr>
              <a:t>που ιδρύθηκε από </a:t>
            </a:r>
            <a:r>
              <a:rPr lang="el-GR" sz="2800" b="1" spc="100" dirty="0" smtClean="0">
                <a:solidFill>
                  <a:srgbClr val="54BC9B"/>
                </a:solidFill>
              </a:rPr>
              <a:t>πρώην </a:t>
            </a:r>
            <a:r>
              <a:rPr lang="el-GR" sz="2800" b="1" spc="100" dirty="0" smtClean="0">
                <a:solidFill>
                  <a:srgbClr val="54BC9B"/>
                </a:solidFill>
              </a:rPr>
              <a:t>μέλη της </a:t>
            </a:r>
            <a:r>
              <a:rPr lang="el-GR" sz="2800" b="1" spc="100" dirty="0" smtClean="0">
                <a:solidFill>
                  <a:srgbClr val="54BC9B"/>
                </a:solidFill>
              </a:rPr>
              <a:t>«</a:t>
            </a:r>
            <a:r>
              <a:rPr lang="el-GR" sz="2800" b="1" spc="100" dirty="0" err="1" smtClean="0">
                <a:solidFill>
                  <a:srgbClr val="54BC9B"/>
                </a:solidFill>
              </a:rPr>
              <a:t>Sea</a:t>
            </a:r>
            <a:r>
              <a:rPr lang="el-GR" sz="2800" b="1" spc="100" dirty="0" smtClean="0">
                <a:solidFill>
                  <a:srgbClr val="54BC9B"/>
                </a:solidFill>
              </a:rPr>
              <a:t> </a:t>
            </a:r>
            <a:r>
              <a:rPr lang="el-GR" sz="2800" b="1" spc="100" dirty="0" err="1" smtClean="0">
                <a:solidFill>
                  <a:srgbClr val="54BC9B"/>
                </a:solidFill>
              </a:rPr>
              <a:t>Shepherd</a:t>
            </a:r>
            <a:r>
              <a:rPr lang="el-GR" sz="2800" b="1" spc="100" dirty="0" smtClean="0">
                <a:solidFill>
                  <a:srgbClr val="54BC9B"/>
                </a:solidFill>
              </a:rPr>
              <a:t> </a:t>
            </a:r>
            <a:r>
              <a:rPr lang="el-GR" sz="2800" b="1" spc="100" dirty="0" err="1" smtClean="0">
                <a:solidFill>
                  <a:srgbClr val="54BC9B"/>
                </a:solidFill>
              </a:rPr>
              <a:t>Conservation</a:t>
            </a:r>
            <a:r>
              <a:rPr lang="el-GR" sz="2800" b="1" spc="100" dirty="0" smtClean="0">
                <a:solidFill>
                  <a:srgbClr val="54BC9B"/>
                </a:solidFill>
              </a:rPr>
              <a:t> </a:t>
            </a:r>
            <a:r>
              <a:rPr lang="el-GR" sz="2800" b="1" spc="100" dirty="0" err="1" smtClean="0">
                <a:solidFill>
                  <a:srgbClr val="54BC9B"/>
                </a:solidFill>
              </a:rPr>
              <a:t>Society</a:t>
            </a:r>
            <a:r>
              <a:rPr lang="el-GR" sz="2800" b="1" spc="100" dirty="0" smtClean="0">
                <a:solidFill>
                  <a:srgbClr val="54BC9B"/>
                </a:solidFill>
              </a:rPr>
              <a:t>», </a:t>
            </a:r>
            <a:r>
              <a:rPr lang="el-GR" sz="2800" b="1" spc="100" dirty="0" smtClean="0">
                <a:solidFill>
                  <a:srgbClr val="54BC9B"/>
                </a:solidFill>
              </a:rPr>
              <a:t>εργάστηκε με </a:t>
            </a:r>
            <a:r>
              <a:rPr lang="el-GR" sz="2800" b="1" spc="100" dirty="0" smtClean="0">
                <a:solidFill>
                  <a:srgbClr val="54BC9B"/>
                </a:solidFill>
              </a:rPr>
              <a:t>το φιλανθρωπικό ίδρυμα «</a:t>
            </a:r>
            <a:r>
              <a:rPr lang="el-GR" sz="2800" b="1" spc="100" dirty="0" err="1" smtClean="0">
                <a:solidFill>
                  <a:srgbClr val="54BC9B"/>
                </a:solidFill>
              </a:rPr>
              <a:t>League</a:t>
            </a:r>
            <a:r>
              <a:rPr lang="el-GR" sz="2800" b="1" spc="100" dirty="0" smtClean="0">
                <a:solidFill>
                  <a:srgbClr val="54BC9B"/>
                </a:solidFill>
              </a:rPr>
              <a:t> </a:t>
            </a:r>
            <a:r>
              <a:rPr lang="el-GR" sz="2800" b="1" spc="100" dirty="0" err="1" smtClean="0">
                <a:solidFill>
                  <a:srgbClr val="54BC9B"/>
                </a:solidFill>
              </a:rPr>
              <a:t>Against</a:t>
            </a:r>
            <a:r>
              <a:rPr lang="el-GR" sz="2800" b="1" spc="100" dirty="0" smtClean="0">
                <a:solidFill>
                  <a:srgbClr val="54BC9B"/>
                </a:solidFill>
              </a:rPr>
              <a:t> </a:t>
            </a:r>
            <a:r>
              <a:rPr lang="el-GR" sz="2800" b="1" spc="100" dirty="0" err="1" smtClean="0">
                <a:solidFill>
                  <a:srgbClr val="54BC9B"/>
                </a:solidFill>
              </a:rPr>
              <a:t>Cruel</a:t>
            </a:r>
            <a:r>
              <a:rPr lang="el-GR" sz="2800" b="1" spc="100" dirty="0" smtClean="0">
                <a:solidFill>
                  <a:srgbClr val="54BC9B"/>
                </a:solidFill>
              </a:rPr>
              <a:t> </a:t>
            </a:r>
            <a:r>
              <a:rPr lang="el-GR" sz="2800" b="1" spc="100" dirty="0" err="1" smtClean="0">
                <a:solidFill>
                  <a:srgbClr val="54BC9B"/>
                </a:solidFill>
              </a:rPr>
              <a:t>Sports</a:t>
            </a:r>
            <a:r>
              <a:rPr lang="el-GR" sz="2800" b="1" spc="100" dirty="0" smtClean="0">
                <a:solidFill>
                  <a:srgbClr val="54BC9B"/>
                </a:solidFill>
              </a:rPr>
              <a:t>» </a:t>
            </a:r>
            <a:r>
              <a:rPr lang="el-GR" sz="2800" b="1" spc="100" dirty="0" smtClean="0">
                <a:solidFill>
                  <a:srgbClr val="54BC9B"/>
                </a:solidFill>
              </a:rPr>
              <a:t>για να εκθέσει το παράνομο κυνήγι αλεπούς στο Ηνωμένο Βασίλειο.</a:t>
            </a:r>
            <a:endParaRPr lang="pt-BR" sz="2800" b="1" spc="100" dirty="0">
              <a:solidFill>
                <a:srgbClr val="54BC9B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34000" y="620688"/>
            <a:ext cx="8676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32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Καταπολέμηση Λαθροθηρίας</a:t>
            </a: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187647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217</Words>
  <Application>Microsoft Macintosh PowerPoint</Application>
  <PresentationFormat>On-screen Show (4:3)</PresentationFormat>
  <Paragraphs>37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covan</cp:lastModifiedBy>
  <cp:revision>35</cp:revision>
  <dcterms:created xsi:type="dcterms:W3CDTF">2017-03-08T21:43:37Z</dcterms:created>
  <dcterms:modified xsi:type="dcterms:W3CDTF">2018-01-29T21:39:34Z</dcterms:modified>
</cp:coreProperties>
</file>